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2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536" r:id="rId20"/>
    <p:sldId id="538" r:id="rId21"/>
    <p:sldId id="537" r:id="rId22"/>
    <p:sldId id="539" r:id="rId23"/>
    <p:sldId id="404" r:id="rId24"/>
    <p:sldId id="1016" r:id="rId25"/>
    <p:sldId id="513" r:id="rId26"/>
    <p:sldId id="495" r:id="rId27"/>
    <p:sldId id="514" r:id="rId28"/>
    <p:sldId id="497" r:id="rId29"/>
    <p:sldId id="601" r:id="rId30"/>
    <p:sldId id="592" r:id="rId31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A249"/>
    <a:srgbClr val="0000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1" autoAdjust="0"/>
    <p:restoredTop sz="94607"/>
  </p:normalViewPr>
  <p:slideViewPr>
    <p:cSldViewPr snapToGrid="0">
      <p:cViewPr varScale="1">
        <p:scale>
          <a:sx n="148" d="100"/>
          <a:sy n="148" d="100"/>
        </p:scale>
        <p:origin x="1600" y="192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1.png>
</file>

<file path=ppt/media/image12.png>
</file>

<file path=ppt/media/image13.png>
</file>

<file path=ppt/media/image14.png>
</file>

<file path=ppt/media/image15.gif>
</file>

<file path=ppt/media/image15.png>
</file>

<file path=ppt/media/image16.png>
</file>

<file path=ppt/media/image17.png>
</file>

<file path=ppt/media/image19.png>
</file>

<file path=ppt/media/image21.png>
</file>

<file path=ppt/media/image22.png>
</file>

<file path=ppt/media/image23.png>
</file>

<file path=ppt/media/image24.png>
</file>

<file path=ppt/media/image251.png>
</file>

<file path=ppt/media/image27.png>
</file>

<file path=ppt/media/image28.png>
</file>

<file path=ppt/media/image3.png>
</file>

<file path=ppt/media/image35.png>
</file>

<file path=ppt/media/image36.png>
</file>

<file path=ppt/media/image37.png>
</file>

<file path=ppt/media/image39.png>
</file>

<file path=ppt/media/image410.png>
</file>

<file path=ppt/media/image42.png>
</file>

<file path=ppt/media/image43.png>
</file>

<file path=ppt/media/image460.png>
</file>

<file path=ppt/media/image470.png>
</file>

<file path=ppt/media/image48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25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96367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29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9.png"/><Relationship Id="rId12" Type="http://schemas.openxmlformats.org/officeDocument/2006/relationships/image" Target="../media/image4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m.wikibooks.org/wiki/File:Red_x.svg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14.png"/><Relationship Id="rId10" Type="http://schemas.openxmlformats.org/officeDocument/2006/relationships/image" Target="../media/image36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1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7.png"/><Relationship Id="rId10" Type="http://schemas.openxmlformats.org/officeDocument/2006/relationships/image" Target="../media/image48.png"/><Relationship Id="rId4" Type="http://schemas.openxmlformats.org/officeDocument/2006/relationships/image" Target="../media/image15.gif"/><Relationship Id="rId9" Type="http://schemas.openxmlformats.org/officeDocument/2006/relationships/image" Target="../media/image47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(“Encrypt”),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(“MAC”)</a:t>
            </a:r>
            <a:endParaRPr lang="he-IL" sz="20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btw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994915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session keys, e.g.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k=PRF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Or, `directly’ for authentication and for encryption: </a:t>
            </a:r>
            <a:br>
              <a:rPr lang="en-US" altLang="en-US" sz="2000" dirty="0">
                <a:solidFill>
                  <a:schemeClr val="tx1"/>
                </a:solidFill>
              </a:rPr>
            </a:b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he-IL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Improves security: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Exposure of session key does not expose (long-term) ‘master key’ </a:t>
            </a: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And does not expose keys of other sessions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Limited amount of ciphertext exposed with each session key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Later: reduce risk also from exposure of Master Key MK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7249884" y="3184343"/>
            <a:ext cx="1730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tx1"/>
                </a:solidFill>
              </a:rPr>
              <a:t>Why a PRF is used instead of the MAC as before?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Will focus on three party protocols; Alice, Bob, and KDC.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KDC: shares keys with all parties (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A</a:t>
            </a:r>
            <a:r>
              <a:rPr lang="en-US" altLang="en-US" i="1" dirty="0"/>
              <a:t>, k</a:t>
            </a:r>
            <a:r>
              <a:rPr lang="en-US" altLang="en-US" i="1" baseline="-25000" dirty="0"/>
              <a:t>B</a:t>
            </a:r>
            <a:r>
              <a:rPr lang="en-US" altLang="en-US" i="1" dirty="0"/>
              <a:t>…)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Goal: help parties (A, B) </a:t>
            </a:r>
            <a:r>
              <a:rPr lang="en-US" altLang="en-US" u="sng" dirty="0"/>
              <a:t>establish</a:t>
            </a:r>
            <a:r>
              <a:rPr lang="en-US" altLang="en-US" dirty="0"/>
              <a:t>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AB</a:t>
            </a:r>
            <a:endParaRPr lang="en-US" altLang="en-US" i="1" baseline="-25000" dirty="0"/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two protocols; simplified versions of: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Kerberos protocol (secure) widely used in computer networks.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GSM protocol (insecure) used by cellular networks.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/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40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B6A17BE-4ED5-AB49-844E-3DFA9A8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" y="2322284"/>
            <a:ext cx="7929680" cy="408077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4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400" dirty="0"/>
                  <a:t>Visited network (aka Base station); not fully trusted !</a:t>
                </a:r>
              </a:p>
              <a:p>
                <a:r>
                  <a:rPr lang="en-US" sz="24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with client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924" t="-3846" b="-9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62261" y="3235467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5008386" y="3630818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5008386" y="4831147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5011286" y="5224024"/>
            <a:ext cx="32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 Used to allow recovery from errors.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D8E48B-38AC-CC41-81FD-60BBF3973405}"/>
              </a:ext>
            </a:extLst>
          </p:cNvPr>
          <p:cNvSpPr txBox="1"/>
          <p:nvPr/>
        </p:nvSpPr>
        <p:spPr>
          <a:xfrm>
            <a:off x="6732114" y="1742075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Kc is the session key</a:t>
            </a:r>
          </a:p>
          <a:p>
            <a:r>
              <a:rPr lang="en-US" dirty="0">
                <a:solidFill>
                  <a:schemeClr val="tx1"/>
                </a:solidFill>
              </a:rPr>
              <a:t>s is called a secret authenticator</a:t>
            </a:r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such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Downgrade attack.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2" y="149387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96644" y="3335439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Note: does NOT </a:t>
            </a:r>
          </a:p>
          <a:p>
            <a:r>
              <a:rPr lang="en-US" dirty="0">
                <a:solidFill>
                  <a:schemeClr val="tx1"/>
                </a:solidFill>
              </a:rPr>
              <a:t>Impersonate </a:t>
            </a:r>
            <a:r>
              <a:rPr lang="en-US" b="1" dirty="0">
                <a:solidFill>
                  <a:schemeClr val="tx1"/>
                </a:solidFill>
              </a:rPr>
              <a:t>mobile,</a:t>
            </a:r>
            <a:r>
              <a:rPr lang="en-US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1DABC-962E-E24F-B6F9-9E1A7C363E77}"/>
              </a:ext>
            </a:extLst>
          </p:cNvPr>
          <p:cNvSpPr txBox="1"/>
          <p:nvPr/>
        </p:nvSpPr>
        <p:spPr>
          <a:xfrm>
            <a:off x="96643" y="4440800"/>
            <a:ext cx="27604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 the cryptanalysis phase, the attacker will try to obtain Kc based on the cyphertexts it collected in the eavesdropping phase (recall A5/1 and A5/2 are not secure)</a:t>
            </a:r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 err="1">
                    <a:sym typeface="Wingdings" panose="05000000000000000000" pitchFamily="2" charset="2"/>
                  </a:rPr>
                  <a:t>Ciphersuite</a:t>
                </a:r>
                <a:r>
                  <a:rPr lang="en-US" sz="24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Mobile sends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Visited-network selects best one that it also supports</a:t>
                </a:r>
                <a:endParaRPr lang="en-US" sz="22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/>
                  <a:t>A5/0: none, A5/1: broken, </a:t>
                </a:r>
                <a:r>
                  <a:rPr lang="en-US" sz="2200" dirty="0">
                    <a:solidFill>
                      <a:srgbClr val="FF0000"/>
                    </a:solidFill>
                  </a:rPr>
                  <a:t>A5/2: useless (break with only 1sec), </a:t>
                </a:r>
                <a:r>
                  <a:rPr lang="en-US" sz="22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MitM attacker may trick these parties to use a weak suite although the parties can support a stronger one.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Let’s first see how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negotiation happened in GSM.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endParaRPr lang="en-US" sz="24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  <a:blipFill>
                <a:blip r:embed="rId2"/>
                <a:stretch>
                  <a:fillRect l="-924" t="-1018" b="-4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3455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distribution centers.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Improving resilience to key exposure.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D04B4-F21B-4879-96C6-07D99808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Cipher mode messages, negotiation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CADF3-7AD8-4830-9031-D46807B91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sends list of supported ciphers</a:t>
            </a:r>
          </a:p>
          <a:p>
            <a:r>
              <a:rPr lang="en-US" dirty="0"/>
              <a:t>VN sends choice in: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CMD</a:t>
            </a:r>
          </a:p>
          <a:p>
            <a:pPr lvl="1"/>
            <a:r>
              <a:rPr lang="en-US" b="1" dirty="0"/>
              <a:t>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Command</a:t>
            </a:r>
          </a:p>
          <a:p>
            <a:r>
              <a:rPr lang="en-US" dirty="0"/>
              <a:t>Mobile confirms by sending </a:t>
            </a:r>
            <a:r>
              <a:rPr lang="en-US" u="sng" dirty="0"/>
              <a:t>encrypted:</a:t>
            </a:r>
            <a:r>
              <a:rPr lang="en-US" dirty="0"/>
              <a:t>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complete</a:t>
            </a:r>
          </a:p>
          <a:p>
            <a:pPr lvl="1"/>
            <a:r>
              <a:rPr lang="en-US" dirty="0"/>
              <a:t>If not received (in few msecs), VN disconnects</a:t>
            </a:r>
          </a:p>
          <a:p>
            <a:r>
              <a:rPr lang="en-US" dirty="0"/>
              <a:t>VN Acks: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OK: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Ok</a:t>
            </a:r>
          </a:p>
          <a:p>
            <a:pPr lvl="1"/>
            <a:r>
              <a:rPr lang="en-US" dirty="0"/>
              <a:t>If not received, mobile resends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8D4A-1AC6-434C-BB33-6D8A2F7AF08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183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F2F54B0-CE21-4C6C-9718-2BA81E75DF3D}"/>
              </a:ext>
            </a:extLst>
          </p:cNvPr>
          <p:cNvSpPr txBox="1">
            <a:spLocks/>
          </p:cNvSpPr>
          <p:nvPr/>
        </p:nvSpPr>
        <p:spPr bwMode="auto">
          <a:xfrm>
            <a:off x="178652" y="1493870"/>
            <a:ext cx="2553397" cy="506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eaLnBrk="1" hangingPunct="1"/>
            <a:r>
              <a:rPr lang="en-US" altLang="he-IL" sz="3200" kern="0" dirty="0"/>
              <a:t>GSM </a:t>
            </a:r>
          </a:p>
          <a:p>
            <a:pPr eaLnBrk="1" hangingPunct="1"/>
            <a:r>
              <a:rPr lang="en-US" altLang="he-IL" sz="3200" kern="0" dirty="0"/>
              <a:t>Handshake, </a:t>
            </a:r>
          </a:p>
          <a:p>
            <a:pPr eaLnBrk="1" hangingPunct="1"/>
            <a:r>
              <a:rPr lang="en-US" altLang="he-IL" sz="3200" kern="0" dirty="0"/>
              <a:t>With </a:t>
            </a:r>
          </a:p>
          <a:p>
            <a:pPr eaLnBrk="1" hangingPunct="1"/>
            <a:r>
              <a:rPr lang="en-US" altLang="he-IL" sz="3200" kern="0" dirty="0"/>
              <a:t>Cipher-negotiation. </a:t>
            </a:r>
            <a:endParaRPr lang="he-IL" altLang="he-IL" sz="3200" kern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E17C3C-196E-FA4B-8DCD-C567AC21B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466" y="325619"/>
            <a:ext cx="6387719" cy="636909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A5B1FF2-1CFC-DA4A-81EB-06A0607E0AE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514373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D91A-BCBA-4911-A346-69431EC9B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GSM </a:t>
            </a:r>
            <a:r>
              <a:rPr lang="en-US" sz="4000" dirty="0" err="1"/>
              <a:t>ciphersuite</a:t>
            </a:r>
            <a:r>
              <a:rPr lang="en-US" sz="4000" dirty="0"/>
              <a:t> facts: for fun and profit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</p:spPr>
            <p:txBody>
              <a:bodyPr/>
              <a:lstStyle/>
              <a:p>
                <a:r>
                  <a:rPr lang="en-US" sz="2800" dirty="0"/>
                  <a:t>GSM uses same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/>
                  <a:t> for all ciphers</a:t>
                </a:r>
              </a:p>
              <a:p>
                <a:r>
                  <a:rPr lang="en-US" sz="2800" dirty="0"/>
                  <a:t>CTO attack on A5/2 requires 900 bits, 1 sec</a:t>
                </a:r>
              </a:p>
              <a:p>
                <a:pPr lvl="1"/>
                <a:r>
                  <a:rPr lang="en-US" sz="2400" dirty="0"/>
                  <a:t>If ciphertext is after GSM’s ECC, of course</a:t>
                </a:r>
              </a:p>
              <a:p>
                <a:pPr lvl="1"/>
                <a:r>
                  <a:rPr lang="en-US" sz="2400" dirty="0"/>
                  <a:t>Lots of redundancy</a:t>
                </a:r>
              </a:p>
              <a:p>
                <a:r>
                  <a:rPr lang="en-US" sz="2800" dirty="0"/>
                  <a:t>Visited networks don’t downgrade to A5/2</a:t>
                </a:r>
              </a:p>
              <a:p>
                <a:r>
                  <a:rPr lang="en-US" sz="2800" dirty="0"/>
                  <a:t>Mobile encrypts, sends CIPH</a:t>
                </a:r>
                <a:r>
                  <a:rPr lang="en-US" sz="28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800" b="1" dirty="0"/>
                  <a:t>COM</a:t>
                </a:r>
              </a:p>
              <a:p>
                <a:pPr lvl="1"/>
                <a:r>
                  <a:rPr lang="en-US" sz="2400" dirty="0"/>
                  <a:t>Resends (in few msecs) if no CIPH</a:t>
                </a:r>
                <a:r>
                  <a:rPr lang="en-US" sz="24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400" b="1" dirty="0"/>
                  <a:t>OK</a:t>
                </a:r>
              </a:p>
              <a:p>
                <a:pPr lvl="1"/>
                <a:r>
                  <a:rPr lang="en-US" sz="2400" dirty="0"/>
                  <a:t>New encryption each time (counter)</a:t>
                </a:r>
              </a:p>
              <a:p>
                <a:pPr lvl="1"/>
                <a:r>
                  <a:rPr lang="en-US" sz="2400" dirty="0"/>
                  <a:t>456bit message (after ECC)</a:t>
                </a:r>
              </a:p>
              <a:p>
                <a:r>
                  <a:rPr lang="en-US" sz="2800" dirty="0"/>
                  <a:t>Allow 12s delay for the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2800" dirty="0"/>
                  <a:t> message </a:t>
                </a:r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  <a:blipFill>
                <a:blip r:embed="rId2"/>
                <a:stretch>
                  <a:fillRect l="-1233" t="-1272" b="-17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2C3DD-90A3-104D-BF08-9B3B3F00ED7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95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>
          <a:xfrm>
            <a:off x="418056" y="187759"/>
            <a:ext cx="8296275" cy="777875"/>
          </a:xfrm>
        </p:spPr>
        <p:txBody>
          <a:bodyPr/>
          <a:lstStyle/>
          <a:p>
            <a:pPr eaLnBrk="1" hangingPunct="1"/>
            <a:r>
              <a:rPr lang="en-US" altLang="he-IL" sz="4400" dirty="0"/>
              <a:t>Real Downgrade Attack</a:t>
            </a:r>
            <a:br>
              <a:rPr lang="he-IL" altLang="he-IL" dirty="0">
                <a:solidFill>
                  <a:srgbClr val="00A249"/>
                </a:solidFill>
              </a:rPr>
            </a:br>
            <a:endParaRPr lang="he-IL" altLang="he-IL" dirty="0">
              <a:solidFill>
                <a:srgbClr val="00A249"/>
              </a:solidFill>
            </a:endParaRPr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18056" y="962301"/>
            <a:ext cx="8228013" cy="715524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Works even if VN insists to use A5/1; attacker tricks client to use A5/2. That suffices, since GSM uses same key for all cryptosystems!</a:t>
            </a:r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610CF3B0-5FED-0B4C-9874-BD03B6497DC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A30A04-DD07-BA4F-B9E4-CE7527000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22" y="1677825"/>
            <a:ext cx="6200538" cy="49493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F11607-F241-B049-B732-15421EAC8AEB}"/>
              </a:ext>
            </a:extLst>
          </p:cNvPr>
          <p:cNvSpPr txBox="1"/>
          <p:nvPr/>
        </p:nvSpPr>
        <p:spPr>
          <a:xfrm>
            <a:off x="7132320" y="3200400"/>
            <a:ext cx="201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The 12 sec delay allows that!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13BC28-4FF2-B24B-9123-A8ABD2FDD4F5}"/>
              </a:ext>
            </a:extLst>
          </p:cNvPr>
          <p:cNvSpPr txBox="1"/>
          <p:nvPr/>
        </p:nvSpPr>
        <p:spPr>
          <a:xfrm>
            <a:off x="7132320" y="3973171"/>
            <a:ext cx="20116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Retransmissions of CIPHERMODCOM provides the attacker with more than 900 bits of ciphertext!</a:t>
            </a:r>
          </a:p>
        </p:txBody>
      </p:sp>
    </p:spTree>
    <p:extLst>
      <p:ext uri="{BB962C8B-B14F-4D97-AF65-F5344CB8AC3E}">
        <p14:creationId xmlns:p14="http://schemas.microsoft.com/office/powerpoint/2010/main" val="2036691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</a:t>
                </a:r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 smtClean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498" t="-4899" b="-5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562153" y="4292177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443187" y="4274410"/>
            <a:ext cx="2016224" cy="864096"/>
          </a:xfrm>
          <a:prstGeom prst="round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insecure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724225"/>
            <a:ext cx="93610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570265" y="5156273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5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is secret even if any state of later sessions is exposed. 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Uni-directional: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/>
                  <a:t>, 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	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How? </a:t>
                </a:r>
                <a:r>
                  <a:rPr lang="en-US" altLang="en-US" sz="2400" dirty="0"/>
                  <a:t>Solution: PRF!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  <a:blipFill>
                <a:blip r:embed="rId3"/>
                <a:stretch>
                  <a:fillRect l="-296" t="-7258" b="-39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en-US" sz="20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0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sz="20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blipFill>
                <a:blip r:embed="rId4"/>
                <a:stretch>
                  <a:fillRect l="-2725" t="-5479" r="-1635" b="-1506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DA666E-0156-4F15-9542-381B8EA1FA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27180" y="2332304"/>
            <a:ext cx="309299" cy="309299"/>
          </a:xfrm>
          <a:prstGeom prst="rect">
            <a:avLst/>
          </a:prstGeom>
        </p:spPr>
      </p:pic>
      <p:sp>
        <p:nvSpPr>
          <p:cNvPr id="19" name="Rounded Rectangle 6">
            <a:extLst>
              <a:ext uri="{FF2B5EF4-FFF2-40B4-BE49-F238E27FC236}">
                <a16:creationId xmlns:a16="http://schemas.microsoft.com/office/drawing/2014/main" id="{19CD4B3F-4F35-4566-98BE-C3630F6D40E4}"/>
              </a:ext>
            </a:extLst>
          </p:cNvPr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/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Keys Exposed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/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solidFill>
                <a:srgbClr val="C0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insecure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1DD8A5-9DB1-4AD5-8B0E-604B0DF7C121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 bwMode="auto">
          <a:xfrm>
            <a:off x="2626049" y="4724225"/>
            <a:ext cx="712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ACE825-F61B-4F35-A833-1EF707EE457D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050C5A-A7CD-448B-A118-C7C082FF657B}"/>
              </a:ext>
            </a:extLst>
          </p:cNvPr>
          <p:cNvCxnSpPr>
            <a:stCxn id="22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A9AA52-9BA0-4ACB-9F1B-CBC8A814726B}"/>
              </a:ext>
            </a:extLst>
          </p:cNvPr>
          <p:cNvCxnSpPr>
            <a:stCxn id="19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6F7F25-DB16-4EA6-910D-C5FDFEDDA771}"/>
              </a:ext>
            </a:extLst>
          </p:cNvPr>
          <p:cNvCxnSpPr>
            <a:cxnSpLocks/>
            <a:stCxn id="21" idx="2"/>
          </p:cNvCxnSpPr>
          <p:nvPr/>
        </p:nvCxnSpPr>
        <p:spPr bwMode="auto">
          <a:xfrm>
            <a:off x="4458307" y="5156273"/>
            <a:ext cx="1120070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11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DC679ED-8380-42DF-9B8B-1C858A29DBB7}"/>
              </a:ext>
            </a:extLst>
          </p:cNvPr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1" grpId="0" animBg="1"/>
      <p:bldP spid="22" grpId="0" animBg="1"/>
      <p:bldP spid="28" grpId="0" animBg="1"/>
      <p:bldP spid="29" grpId="0" animBg="1"/>
      <p:bldP spid="3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Can we also </a:t>
                </a:r>
                <a:r>
                  <a:rPr lang="en-US" altLang="en-US" sz="28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security?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exposed, yet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,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secure 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‘recovery session’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3668753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  <a:endParaRPr lang="en-US" altLang="en-US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9350" y="3668753"/>
            <a:ext cx="2430537" cy="864096"/>
          </a:xfrm>
          <a:prstGeom prst="roundRect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No attack: recover </a:t>
            </a:r>
            <a:r>
              <a:rPr lang="en-US" altLang="en-US" sz="1400" b="1" dirty="0"/>
              <a:t>!</a:t>
            </a:r>
            <a:endParaRPr lang="en-US" altLang="en-US" sz="1400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517951" y="3668753"/>
            <a:ext cx="2016224" cy="864096"/>
          </a:xfrm>
          <a:prstGeom prst="roundRect">
            <a:avLst/>
          </a:prstGeom>
          <a:solidFill>
            <a:srgbClr val="00A24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secure</a:t>
            </a:r>
            <a:endParaRPr lang="en-US" altLang="en-US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100801"/>
            <a:ext cx="63330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>
            <a:off x="5689887" y="4100801"/>
            <a:ext cx="82806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534175" y="4100801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4532849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474619" y="4532849"/>
            <a:ext cx="121526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4515082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7" y="290513"/>
            <a:ext cx="8495208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Recover Security (RS)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sz="1800" dirty="0">
                    <a:solidFill>
                      <a:srgbClr val="FF00FF"/>
                    </a:solidFill>
                  </a:rPr>
                  <a:t>Recover security: </a:t>
                </a:r>
                <a:r>
                  <a:rPr lang="en-US" sz="1800" dirty="0"/>
                  <a:t>key setup protocols where a single session without eavesdropping or other attacks, suffices to recover security from previous key exposures. 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That is, session </a:t>
                </a:r>
                <a:r>
                  <a:rPr lang="en-US" altLang="en-US" sz="18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18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1800" dirty="0"/>
                  <a:t> is secure, or there is no attack during session </a:t>
                </a:r>
                <a:r>
                  <a:rPr lang="en-US" altLang="en-US" sz="18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1800" kern="1200" dirty="0">
                  <a:solidFill>
                    <a:schemeClr val="tx1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How? The RS-Ratchet Protocol: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), </m:t>
                    </m:r>
                    <m:sSub>
                      <m:sSubPr>
                        <m:ctrlP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1800" dirty="0"/>
                  <a:t> denote session’s </a:t>
                </a:r>
                <a14:m>
                  <m:oMath xmlns:m="http://schemas.openxmlformats.org/officeDocument/2006/math">
                    <m:r>
                      <a:rPr lang="en-US" altLang="en-US" sz="18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18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1800" dirty="0"/>
                  <a:t>nonces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Then: 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  <a:blipFill>
                <a:blip r:embed="rId3"/>
                <a:stretch>
                  <a:fillRect t="-4000" b="-58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upload.wikimedia.org/wikipedia/commons/thumb/1/17/Ratchet_example.gif/100px-Ratchet_exampl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436" y="2611688"/>
            <a:ext cx="749994" cy="6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219093" y="3035924"/>
                <a:ext cx="3469861" cy="39651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en-US" i="1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MK</m:t>
                      </m:r>
                      <m:r>
                        <m:rPr>
                          <m:nor/>
                        </m:rPr>
                        <a:rPr lang="en-US" altLang="en-US" i="1" baseline="-25000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i</m:t>
                      </m:r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⊕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9093" y="3035924"/>
                <a:ext cx="3469861" cy="396519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6">
            <a:extLst>
              <a:ext uri="{FF2B5EF4-FFF2-40B4-BE49-F238E27FC236}">
                <a16:creationId xmlns:a16="http://schemas.microsoft.com/office/drawing/2014/main" id="{0C5F3FE1-429A-408B-949C-02BE08C38F9E}"/>
              </a:ext>
            </a:extLst>
          </p:cNvPr>
          <p:cNvSpPr/>
          <p:nvPr/>
        </p:nvSpPr>
        <p:spPr bwMode="auto">
          <a:xfrm>
            <a:off x="359052" y="3898850"/>
            <a:ext cx="2016224" cy="1278374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/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solidFill>
                <a:srgbClr val="0000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No attack: recover !</a:t>
                </a: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2)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/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solidFill>
                <a:srgbClr val="00A24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secure</a:t>
                </a:r>
                <a:endParaRPr lang="en-US" altLang="en-US" i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626DAE-2F7E-4D08-B0C3-2DA84102AF7D}"/>
              </a:ext>
            </a:extLst>
          </p:cNvPr>
          <p:cNvCxnSpPr>
            <a:stCxn id="20" idx="3"/>
            <a:endCxn id="23" idx="1"/>
          </p:cNvCxnSpPr>
          <p:nvPr/>
        </p:nvCxnSpPr>
        <p:spPr bwMode="auto">
          <a:xfrm>
            <a:off x="2375276" y="4538037"/>
            <a:ext cx="662148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98DE3C-6618-48B1-836D-BBAB9F1C832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 bwMode="auto">
          <a:xfrm>
            <a:off x="5544576" y="4538037"/>
            <a:ext cx="5551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BD126-9E7E-423C-A256-F81DBE454310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>
            <a:off x="8606867" y="4538037"/>
            <a:ext cx="17808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1D3311-6F2F-4C4B-90FA-17D0CFE5C029}"/>
              </a:ext>
            </a:extLst>
          </p:cNvPr>
          <p:cNvCxnSpPr>
            <a:stCxn id="20" idx="2"/>
          </p:cNvCxnSpPr>
          <p:nvPr/>
        </p:nvCxnSpPr>
        <p:spPr bwMode="auto">
          <a:xfrm>
            <a:off x="1367164" y="5177224"/>
            <a:ext cx="851929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5B6B8C5-C44C-4E7A-ADA3-3E7993E1A44D}"/>
              </a:ext>
            </a:extLst>
          </p:cNvPr>
          <p:cNvCxnSpPr>
            <a:stCxn id="23" idx="2"/>
          </p:cNvCxnSpPr>
          <p:nvPr/>
        </p:nvCxnSpPr>
        <p:spPr bwMode="auto">
          <a:xfrm>
            <a:off x="4291000" y="5177224"/>
            <a:ext cx="779307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/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blipFill>
                <a:blip r:embed="rId8"/>
                <a:stretch>
                  <a:fillRect r="-203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/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blipFill>
                <a:blip r:embed="rId9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AA9A29-3780-42FE-A2EA-16AB6FCE6DF3}"/>
              </a:ext>
            </a:extLst>
          </p:cNvPr>
          <p:cNvCxnSpPr/>
          <p:nvPr/>
        </p:nvCxnSpPr>
        <p:spPr bwMode="auto">
          <a:xfrm>
            <a:off x="7270917" y="5188375"/>
            <a:ext cx="381864" cy="309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/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9652BDE-7F05-9847-9DCC-0C7D5DC95BF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54051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30" grpId="0" animBg="1"/>
      <p:bldP spid="31" grpId="0" animBg="1"/>
      <p:bldP spid="3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5.3 – 5.7 </a:t>
            </a:r>
            <a:r>
              <a:rPr lang="en-US" altLang="he-IL">
                <a:sym typeface="Wingdings" panose="05000000000000000000" pitchFamily="2" charset="2"/>
              </a:rPr>
              <a:t>(except 5.7.3)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Protocols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peer.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peer.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peer.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Five variants:</a:t>
            </a:r>
          </a:p>
          <a:p>
            <a:pPr lvl="1"/>
            <a:r>
              <a:rPr lang="en-US" dirty="0"/>
              <a:t>2PP-RR</a:t>
            </a:r>
          </a:p>
          <a:p>
            <a:pPr lvl="1"/>
            <a:r>
              <a:rPr lang="en-US" dirty="0"/>
              <a:t>2RT-2PP</a:t>
            </a:r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Time-based-RR.</a:t>
            </a:r>
          </a:p>
          <a:p>
            <a:pPr lvl="1"/>
            <a:r>
              <a:rPr lang="en-US" dirty="0"/>
              <a:t>Key-exchange.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must wait for a request rather than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2PP-RR (</a:t>
            </a:r>
            <a:r>
              <a:rPr lang="en-US" altLang="en-US" sz="2400">
                <a:solidFill>
                  <a:schemeClr val="tx1"/>
                </a:solidFill>
              </a:rPr>
              <a:t>see previous slide).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Unidirectional (run once for each direction if both are needed).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>
                    <a:solidFill>
                      <a:schemeClr val="tx1"/>
                    </a:solidFill>
                  </a:rPr>
                  <a:t> of requests (and responses) to avoid replay attacks.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Recipient (e.g., Bob) validates counter received is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2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FEAC7-201E-804E-8A5A-217B00CA0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71" y="3563546"/>
            <a:ext cx="7348129" cy="25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where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5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029" y="2397479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9712</TotalTime>
  <Words>2215</Words>
  <Application>Microsoft Macintosh PowerPoint</Application>
  <PresentationFormat>On-screen Show (4:3)</PresentationFormat>
  <Paragraphs>315</Paragraphs>
  <Slides>30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3400 - Introduction to Computer &amp; Network Security  (aka: Introduction to Cybersecurity)  Lecture 9 Shared Key Protocols – Part II </vt:lpstr>
      <vt:lpstr>Outline</vt:lpstr>
      <vt:lpstr>   Handshake Protocols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</vt:lpstr>
      <vt:lpstr>Visited-network Impersonation Attack</vt:lpstr>
      <vt:lpstr>GSM Ciphersuites Downgrade Attack</vt:lpstr>
      <vt:lpstr>Cipher mode messages, negotiation</vt:lpstr>
      <vt:lpstr>PowerPoint Presentation</vt:lpstr>
      <vt:lpstr>GSM ciphersuite facts: for fun and profit</vt:lpstr>
      <vt:lpstr>Real Downgrade Attack </vt:lpstr>
      <vt:lpstr>   Improving Resiliency to Key Exposure  </vt:lpstr>
      <vt:lpstr>Forward Secrecy I</vt:lpstr>
      <vt:lpstr>Forward Secrecy II</vt:lpstr>
      <vt:lpstr>Recover Security</vt:lpstr>
      <vt:lpstr>Recover Security (RS)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60</cp:revision>
  <cp:lastPrinted>2021-03-16T13:12:56Z</cp:lastPrinted>
  <dcterms:created xsi:type="dcterms:W3CDTF">2003-03-23T06:19:47Z</dcterms:created>
  <dcterms:modified xsi:type="dcterms:W3CDTF">2023-04-01T19:28:03Z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